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306" r:id="rId4"/>
    <p:sldId id="307" r:id="rId5"/>
    <p:sldId id="308" r:id="rId6"/>
    <p:sldId id="309" r:id="rId7"/>
    <p:sldId id="310" r:id="rId8"/>
    <p:sldId id="305" r:id="rId9"/>
    <p:sldId id="268" r:id="rId10"/>
    <p:sldId id="289" r:id="rId11"/>
    <p:sldId id="304" r:id="rId12"/>
    <p:sldId id="311" r:id="rId13"/>
    <p:sldId id="312" r:id="rId14"/>
    <p:sldId id="257" r:id="rId15"/>
    <p:sldId id="313" r:id="rId16"/>
    <p:sldId id="314" r:id="rId17"/>
    <p:sldId id="315" r:id="rId18"/>
    <p:sldId id="316" r:id="rId19"/>
    <p:sldId id="317" r:id="rId20"/>
    <p:sldId id="320" r:id="rId21"/>
    <p:sldId id="322" r:id="rId22"/>
    <p:sldId id="323" r:id="rId23"/>
    <p:sldId id="319" r:id="rId24"/>
    <p:sldId id="324" r:id="rId25"/>
    <p:sldId id="325" r:id="rId26"/>
    <p:sldId id="321" r:id="rId27"/>
    <p:sldId id="318" r:id="rId28"/>
    <p:sldId id="326" r:id="rId29"/>
    <p:sldId id="328" r:id="rId30"/>
    <p:sldId id="259" r:id="rId31"/>
    <p:sldId id="330" r:id="rId32"/>
    <p:sldId id="329" r:id="rId33"/>
    <p:sldId id="331" r:id="rId34"/>
    <p:sldId id="332" r:id="rId35"/>
    <p:sldId id="333" r:id="rId36"/>
    <p:sldId id="334" r:id="rId37"/>
    <p:sldId id="264" r:id="rId38"/>
    <p:sldId id="265" r:id="rId39"/>
    <p:sldId id="26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5A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2"/>
    <p:restoredTop sz="94669"/>
  </p:normalViewPr>
  <p:slideViewPr>
    <p:cSldViewPr snapToGrid="0">
      <p:cViewPr varScale="1">
        <p:scale>
          <a:sx n="87" d="100"/>
          <a:sy n="87" d="100"/>
        </p:scale>
        <p:origin x="1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998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553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17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6291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93648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615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3570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53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7356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5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38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8C3C8-2DBA-4996-8FD3-49AB313FCE33}" type="datetimeFigureOut">
              <a:rPr lang="es-CO" smtClean="0"/>
              <a:t>27/04/21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F79B9-4D41-4BD1-B0C9-D207DA9CA16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800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cratch.mit.edu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WBy6J5gz8" TargetMode="External"/><Relationship Id="rId2" Type="http://schemas.openxmlformats.org/officeDocument/2006/relationships/hyperlink" Target="https://www.youtube.com/watch?v=lyZQPjUT5B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965A8-C378-4100-88E6-91FFE0A4D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Clase 3: Algoritmia, lógica, pseudocódigo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98A328-900F-4255-8964-DF5A6717CF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Cómo piensan los computadores</a:t>
            </a:r>
          </a:p>
        </p:txBody>
      </p:sp>
    </p:spTree>
    <p:extLst>
      <p:ext uri="{BB962C8B-B14F-4D97-AF65-F5344CB8AC3E}">
        <p14:creationId xmlns:p14="http://schemas.microsoft.com/office/powerpoint/2010/main" val="293164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7BF8-2C94-BD48-8C95-795B1025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Vamos a ver de primera mano qué es un algoritmo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6A353-8D8F-E648-A6EE-C572EE41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endParaRPr lang="en-CO" dirty="0"/>
          </a:p>
        </p:txBody>
      </p:sp>
      <p:pic>
        <p:nvPicPr>
          <p:cNvPr id="5124" name="Picture 4" descr="Scratch Team - YouTube">
            <a:extLst>
              <a:ext uri="{FF2B5EF4-FFF2-40B4-BE49-F238E27FC236}">
                <a16:creationId xmlns:a16="http://schemas.microsoft.com/office/drawing/2014/main" id="{BE456DB3-59FE-9A41-AEF9-93A9B140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3" y="1825625"/>
            <a:ext cx="3252213" cy="32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36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D35B-E610-9844-ABFB-B73A01F3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Algoritmos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D2EEE-CCD6-8442-BE24-6FE50ADC9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CO" sz="3600" dirty="0"/>
              <a:t>Noten que </a:t>
            </a:r>
            <a:r>
              <a:rPr lang="en-CO" sz="3600" b="1" dirty="0"/>
              <a:t>le dimos instrucciones </a:t>
            </a:r>
            <a:r>
              <a:rPr lang="en-CO" sz="3600" dirty="0"/>
              <a:t>al gato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sz="3600" dirty="0"/>
              <a:t>Noten que </a:t>
            </a:r>
            <a:r>
              <a:rPr lang="en-CO" sz="3600" b="1" dirty="0"/>
              <a:t>repetimos </a:t>
            </a:r>
            <a:r>
              <a:rPr lang="en-CO" sz="3600" dirty="0"/>
              <a:t>instrucciones a veces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O" sz="3600" dirty="0"/>
              <a:t>Noten que </a:t>
            </a:r>
            <a:r>
              <a:rPr lang="en-CO" sz="3600" b="1" dirty="0"/>
              <a:t>preguntamos </a:t>
            </a:r>
            <a:r>
              <a:rPr lang="en-CO" sz="3600" dirty="0"/>
              <a:t>cosas a veces</a:t>
            </a:r>
          </a:p>
        </p:txBody>
      </p:sp>
    </p:spTree>
    <p:extLst>
      <p:ext uri="{BB962C8B-B14F-4D97-AF65-F5344CB8AC3E}">
        <p14:creationId xmlns:p14="http://schemas.microsoft.com/office/powerpoint/2010/main" val="32372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8F236-354F-234C-AE57-36867E10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Vamos a registrarnos en 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5B11-EBA9-BC44-8235-83939037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En la página del curso encuentran las instrucciones para registrarse en </a:t>
            </a:r>
            <a:r>
              <a:rPr lang="en-US" dirty="0">
                <a:hlinkClick r:id="rId2"/>
              </a:rPr>
              <a:t>https://scratch.mit.edu/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Tenemos</a:t>
            </a:r>
            <a:r>
              <a:rPr lang="en-US" dirty="0"/>
              <a:t> 7 </a:t>
            </a:r>
            <a:r>
              <a:rPr lang="en-US" dirty="0" err="1"/>
              <a:t>minutos</a:t>
            </a:r>
            <a:r>
              <a:rPr lang="en-US" dirty="0"/>
              <a:t> para </a:t>
            </a:r>
            <a:r>
              <a:rPr lang="en-US" dirty="0" err="1"/>
              <a:t>esto</a:t>
            </a:r>
            <a:r>
              <a:rPr lang="en-US" dirty="0"/>
              <a:t>.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07705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54CA-3152-D041-96DC-ECB1A354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Cómo piensa un computador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20696-1621-CE47-ACAB-F48485B05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CO" dirty="0"/>
              <a:t>ada lenguaje tendrá una forma de “escribir” algoritmos con estos elementos</a:t>
            </a:r>
          </a:p>
        </p:txBody>
      </p:sp>
    </p:spTree>
    <p:extLst>
      <p:ext uri="{BB962C8B-B14F-4D97-AF65-F5344CB8AC3E}">
        <p14:creationId xmlns:p14="http://schemas.microsoft.com/office/powerpoint/2010/main" val="4774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1D61-07C0-2B4F-80C6-EF6722FC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Para calcular hay que recordar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13902-DA6A-AC48-BF77-FC994AB4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Hay dos tipos de información con la que van a trabajar: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En ocasiones, van a querer dejar información inmutable (para que no cambie en toda la ejecución):</a:t>
            </a:r>
          </a:p>
          <a:p>
            <a:pPr marL="0" indent="0" algn="ctr">
              <a:buNone/>
            </a:pPr>
            <a:r>
              <a:rPr lang="es-ES" b="1" dirty="0"/>
              <a:t>constantes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3762EB-4906-9E4C-B644-1DD165749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51232"/>
              </p:ext>
            </p:extLst>
          </p:nvPr>
        </p:nvGraphicFramePr>
        <p:xfrm>
          <a:off x="934063" y="2893797"/>
          <a:ext cx="363793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956">
                  <a:extLst>
                    <a:ext uri="{9D8B030D-6E8A-4147-A177-3AD203B41FA5}">
                      <a16:colId xmlns:a16="http://schemas.microsoft.com/office/drawing/2014/main" val="1533196612"/>
                    </a:ext>
                  </a:extLst>
                </a:gridCol>
                <a:gridCol w="1268362">
                  <a:extLst>
                    <a:ext uri="{9D8B030D-6E8A-4147-A177-3AD203B41FA5}">
                      <a16:colId xmlns:a16="http://schemas.microsoft.com/office/drawing/2014/main" val="3871219356"/>
                    </a:ext>
                  </a:extLst>
                </a:gridCol>
                <a:gridCol w="1194619">
                  <a:extLst>
                    <a:ext uri="{9D8B030D-6E8A-4147-A177-3AD203B41FA5}">
                      <a16:colId xmlns:a16="http://schemas.microsoft.com/office/drawing/2014/main" val="3283095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Columna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Columna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Columna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6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234.23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“papas”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1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534.55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“tajadas”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O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323.86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O" dirty="0"/>
                        <a:t>“papas”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1301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C269B4D-6DB4-004C-854C-E0188143787F}"/>
              </a:ext>
            </a:extLst>
          </p:cNvPr>
          <p:cNvSpPr txBox="1"/>
          <p:nvPr/>
        </p:nvSpPr>
        <p:spPr>
          <a:xfrm>
            <a:off x="4877413" y="2690336"/>
            <a:ext cx="4055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  <a:r>
              <a:rPr lang="en-CO" b="1" dirty="0"/>
              <a:t>umero-de-repeticiones</a:t>
            </a:r>
            <a:r>
              <a:rPr lang="en-CO" dirty="0"/>
              <a:t> = 23</a:t>
            </a:r>
          </a:p>
          <a:p>
            <a:r>
              <a:rPr lang="es-ES" b="1" dirty="0"/>
              <a:t>datos-viejos </a:t>
            </a:r>
            <a:r>
              <a:rPr lang="es-ES" dirty="0"/>
              <a:t>= </a:t>
            </a:r>
            <a:r>
              <a:rPr lang="es-ES" dirty="0" err="1"/>
              <a:t>datosCargados</a:t>
            </a:r>
            <a:endParaRPr lang="en-CO" dirty="0"/>
          </a:p>
          <a:p>
            <a:r>
              <a:rPr lang="en-US" b="1" dirty="0"/>
              <a:t>d</a:t>
            </a:r>
            <a:r>
              <a:rPr lang="en-CO" b="1" dirty="0"/>
              <a:t>atos-nuevos</a:t>
            </a:r>
            <a:r>
              <a:rPr lang="en-CO" dirty="0"/>
              <a:t> = datosDeCarlos</a:t>
            </a:r>
          </a:p>
          <a:p>
            <a:r>
              <a:rPr lang="en-US" b="1" dirty="0"/>
              <a:t>p</a:t>
            </a:r>
            <a:r>
              <a:rPr lang="en-CO" b="1" dirty="0"/>
              <a:t>recio-del-dolar </a:t>
            </a:r>
            <a:r>
              <a:rPr lang="en-CO" dirty="0"/>
              <a:t>= 3532</a:t>
            </a:r>
          </a:p>
          <a:p>
            <a:r>
              <a:rPr lang="en-US" b="1" dirty="0"/>
              <a:t>v</a:t>
            </a:r>
            <a:r>
              <a:rPr lang="en-CO" b="1" dirty="0"/>
              <a:t>amos-en =</a:t>
            </a:r>
            <a:r>
              <a:rPr lang="en-CO" dirty="0"/>
              <a:t> “Las estadísticas descriptivas”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1E7E7-BE6B-A74A-9DF1-58E5EAC4F144}"/>
              </a:ext>
            </a:extLst>
          </p:cNvPr>
          <p:cNvSpPr txBox="1"/>
          <p:nvPr/>
        </p:nvSpPr>
        <p:spPr>
          <a:xfrm>
            <a:off x="4877412" y="4192491"/>
            <a:ext cx="40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VARIABLES</a:t>
            </a:r>
            <a:endParaRPr lang="en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79D4D-DFD4-1544-9D62-3B9130B71827}"/>
              </a:ext>
            </a:extLst>
          </p:cNvPr>
          <p:cNvSpPr txBox="1"/>
          <p:nvPr/>
        </p:nvSpPr>
        <p:spPr>
          <a:xfrm>
            <a:off x="725128" y="4442418"/>
            <a:ext cx="40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DATOS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46825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72EC-A3E0-5C41-9AD0-DB242058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No todo dato es del mismo tipo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814FA-8B91-864B-ABC2-A68154144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¡Porque se usan de manera distinta!</a:t>
            </a:r>
          </a:p>
          <a:p>
            <a:r>
              <a:rPr lang="en-CO" dirty="0"/>
              <a:t>Con un número (digamos 2) puedo hacer cosas como:</a:t>
            </a:r>
          </a:p>
          <a:p>
            <a:pPr marL="0" indent="0" algn="ctr">
              <a:buNone/>
            </a:pPr>
            <a:r>
              <a:rPr lang="en-US" dirty="0"/>
              <a:t>n</a:t>
            </a:r>
            <a:r>
              <a:rPr lang="en-CO" dirty="0"/>
              <a:t>úmero + 3 = 5</a:t>
            </a:r>
          </a:p>
          <a:p>
            <a:pPr marL="0" indent="0" algn="ctr">
              <a:buNone/>
            </a:pPr>
            <a:r>
              <a:rPr lang="en-US" dirty="0"/>
              <a:t>n</a:t>
            </a:r>
            <a:r>
              <a:rPr lang="en-CO" dirty="0"/>
              <a:t>úmero / 2 = 1</a:t>
            </a:r>
          </a:p>
          <a:p>
            <a:pPr marL="0" indent="0" algn="ctr">
              <a:buNone/>
            </a:pPr>
            <a:r>
              <a:rPr lang="en-US" dirty="0"/>
              <a:t>n</a:t>
            </a:r>
            <a:r>
              <a:rPr lang="en-CO" dirty="0"/>
              <a:t>úmero pero con dos decimales en lugar de tres</a:t>
            </a:r>
          </a:p>
          <a:p>
            <a:r>
              <a:rPr lang="en-CO" dirty="0"/>
              <a:t>Con un texto (“texto”) puedo hacer cosas como:</a:t>
            </a:r>
          </a:p>
          <a:p>
            <a:pPr marL="0" indent="0" algn="ctr">
              <a:buNone/>
            </a:pPr>
            <a:r>
              <a:rPr lang="en-CO" sz="2400" dirty="0"/>
              <a:t>“texto” concatenado a (+) “interesante”: “texto interesante”</a:t>
            </a:r>
          </a:p>
          <a:p>
            <a:pPr marL="0" indent="0" algn="ctr">
              <a:buNone/>
            </a:pPr>
            <a:r>
              <a:rPr lang="en-CO" sz="2400" dirty="0"/>
              <a:t>“texto” partido a la mitad son: “tex” y “to”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B9303-D7ED-A947-9405-49488053248A}"/>
              </a:ext>
            </a:extLst>
          </p:cNvPr>
          <p:cNvSpPr/>
          <p:nvPr/>
        </p:nvSpPr>
        <p:spPr>
          <a:xfrm>
            <a:off x="1954161" y="4465586"/>
            <a:ext cx="5235678" cy="2392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sz="3200" dirty="0"/>
              <a:t>Si uno intenta manipular un dato inapropiadamente, el programa le va a mostrar un elegante y sofisticado error</a:t>
            </a:r>
          </a:p>
        </p:txBody>
      </p:sp>
    </p:spTree>
    <p:extLst>
      <p:ext uri="{BB962C8B-B14F-4D97-AF65-F5344CB8AC3E}">
        <p14:creationId xmlns:p14="http://schemas.microsoft.com/office/powerpoint/2010/main" val="1983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2A119-0FCC-3840-A510-E78225CC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Los tipos de dato más comunes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F9D0-7098-6D42-B5BD-FD039D21D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O" b="1" dirty="0"/>
              <a:t>Integer </a:t>
            </a:r>
            <a:r>
              <a:rPr lang="en-CO" dirty="0"/>
              <a:t>(int), </a:t>
            </a:r>
            <a:r>
              <a:rPr lang="en-CO" sz="2000" dirty="0"/>
              <a:t>entero</a:t>
            </a:r>
          </a:p>
          <a:p>
            <a:pPr marL="457200" lvl="1" indent="0">
              <a:buNone/>
            </a:pPr>
            <a:r>
              <a:rPr lang="en-CO" dirty="0"/>
              <a:t>2</a:t>
            </a:r>
          </a:p>
          <a:p>
            <a:r>
              <a:rPr lang="en-CO" b="1" dirty="0"/>
              <a:t>Coma flotante</a:t>
            </a:r>
            <a:r>
              <a:rPr lang="en-CO" dirty="0"/>
              <a:t> (float), </a:t>
            </a:r>
            <a:r>
              <a:rPr lang="en-CO" sz="2000" dirty="0"/>
              <a:t>es un tipo de número decimal</a:t>
            </a:r>
          </a:p>
          <a:p>
            <a:pPr marL="457200" lvl="1" indent="0">
              <a:buNone/>
            </a:pPr>
            <a:r>
              <a:rPr lang="en-CO" dirty="0"/>
              <a:t>4,45234523</a:t>
            </a:r>
          </a:p>
          <a:p>
            <a:r>
              <a:rPr lang="en-CO" b="1" dirty="0"/>
              <a:t>Caracter </a:t>
            </a:r>
            <a:r>
              <a:rPr lang="en-CO" dirty="0"/>
              <a:t>(char), </a:t>
            </a:r>
            <a:r>
              <a:rPr lang="en-CO" sz="2000" dirty="0"/>
              <a:t>es un caracter solito</a:t>
            </a:r>
          </a:p>
          <a:p>
            <a:pPr marL="457200" lvl="1" indent="0">
              <a:buNone/>
            </a:pPr>
            <a:r>
              <a:rPr lang="en-CO" dirty="0"/>
              <a:t>a</a:t>
            </a:r>
          </a:p>
          <a:p>
            <a:r>
              <a:rPr lang="en-CO" b="1" dirty="0"/>
              <a:t>Cadena de caractéres </a:t>
            </a:r>
            <a:r>
              <a:rPr lang="en-CO" dirty="0"/>
              <a:t>(String), </a:t>
            </a:r>
            <a:r>
              <a:rPr lang="en-CO" sz="2000" dirty="0"/>
              <a:t>es un texto</a:t>
            </a:r>
          </a:p>
          <a:p>
            <a:pPr marL="457200" lvl="1" indent="0">
              <a:buNone/>
            </a:pPr>
            <a:r>
              <a:rPr lang="en-US" dirty="0"/>
              <a:t>“E</a:t>
            </a:r>
            <a:r>
              <a:rPr lang="en-CO" dirty="0"/>
              <a:t>ste es un texto que puede incluir números como 43”</a:t>
            </a:r>
          </a:p>
          <a:p>
            <a:r>
              <a:rPr lang="en-CO" b="1" dirty="0"/>
              <a:t>Valor lógico </a:t>
            </a:r>
            <a:r>
              <a:rPr lang="en-CO" dirty="0"/>
              <a:t>(boolean), </a:t>
            </a:r>
            <a:r>
              <a:rPr lang="en-CO" sz="2000" dirty="0"/>
              <a:t>representa sí/no, verdadero/falso</a:t>
            </a:r>
          </a:p>
          <a:p>
            <a:pPr marL="457200" lvl="1" indent="0">
              <a:buNone/>
            </a:pPr>
            <a:r>
              <a:rPr lang="en-CO" b="1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5582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5F55-B712-5D4B-AE43-C9E6801E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¿Cuál es el resultado 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D96D2-ABE9-224D-9A3B-8DE723E23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O" sz="5400" dirty="0"/>
              <a:t>La operación “14” + “23”</a:t>
            </a:r>
          </a:p>
          <a:p>
            <a:pPr marL="0" indent="0">
              <a:buNone/>
            </a:pPr>
            <a:r>
              <a:rPr lang="en-CO" dirty="0"/>
              <a:t>Por favor anótenlo por ahí, tienen 10 segundos: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Respuesta:</a:t>
            </a:r>
          </a:p>
          <a:p>
            <a:pPr marL="0" indent="0" algn="ctr">
              <a:buNone/>
            </a:pPr>
            <a:endParaRPr lang="en-CO" dirty="0"/>
          </a:p>
          <a:p>
            <a:pPr marL="0" indent="0" algn="ctr">
              <a:buNone/>
            </a:pPr>
            <a:r>
              <a:rPr lang="en-CO" dirty="0"/>
              <a:t>“1423”</a:t>
            </a:r>
          </a:p>
        </p:txBody>
      </p:sp>
    </p:spTree>
    <p:extLst>
      <p:ext uri="{BB962C8B-B14F-4D97-AF65-F5344CB8AC3E}">
        <p14:creationId xmlns:p14="http://schemas.microsoft.com/office/powerpoint/2010/main" val="11706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C078-BB9E-F643-9A7F-7FDE68B5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Ejercicio con variables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93DA4-090F-754E-AAE2-112A36F60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651"/>
            <a:ext cx="9144000" cy="363869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6DB0C8-1D9F-B741-9CB3-8A1BE7F1BB2D}"/>
              </a:ext>
            </a:extLst>
          </p:cNvPr>
          <p:cNvSpPr/>
          <p:nvPr/>
        </p:nvSpPr>
        <p:spPr>
          <a:xfrm>
            <a:off x="1622322" y="1519084"/>
            <a:ext cx="412955" cy="4813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79852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D498-48E4-684D-9A1F-6315346F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Ejercicio con variables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9C166-A0BB-8B41-9C84-DE5266ED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50376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2008FE-F359-BD47-9F34-6B3896C53AAA}"/>
              </a:ext>
            </a:extLst>
          </p:cNvPr>
          <p:cNvSpPr/>
          <p:nvPr/>
        </p:nvSpPr>
        <p:spPr>
          <a:xfrm>
            <a:off x="943896" y="2816942"/>
            <a:ext cx="1504336" cy="1993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41578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614B-EB58-A04D-9345-3F998979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Qué cosas se le pueden ordenar a un computador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DC1C3-619A-FE4F-B10E-09027208B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s-CO" dirty="0"/>
              <a:t>Ejecutar procesos computacionales como cálculos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s-CO" dirty="0"/>
              <a:t>Visualizar información (que puede ser resultado de los procesos): generación de gráficos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s-CO" dirty="0"/>
              <a:t>Dos cosas diferentes son:</a:t>
            </a:r>
          </a:p>
          <a:p>
            <a:pPr>
              <a:lnSpc>
                <a:spcPct val="170000"/>
              </a:lnSpc>
            </a:pPr>
            <a:r>
              <a:rPr lang="es-CO" dirty="0"/>
              <a:t>Decirle al computador que </a:t>
            </a:r>
            <a:r>
              <a:rPr lang="es-CO" b="1" dirty="0"/>
              <a:t>calcule</a:t>
            </a:r>
            <a:r>
              <a:rPr lang="es-CO" dirty="0"/>
              <a:t> 2+4</a:t>
            </a:r>
          </a:p>
          <a:p>
            <a:pPr>
              <a:lnSpc>
                <a:spcPct val="170000"/>
              </a:lnSpc>
            </a:pPr>
            <a:r>
              <a:rPr lang="es-CO" dirty="0"/>
              <a:t>Decirle al computador que </a:t>
            </a:r>
            <a:r>
              <a:rPr lang="es-CO" b="1" dirty="0"/>
              <a:t>muestre el valor </a:t>
            </a:r>
            <a:r>
              <a:rPr lang="es-CO" dirty="0"/>
              <a:t>en pantalla</a:t>
            </a:r>
          </a:p>
        </p:txBody>
      </p:sp>
    </p:spTree>
    <p:extLst>
      <p:ext uri="{BB962C8B-B14F-4D97-AF65-F5344CB8AC3E}">
        <p14:creationId xmlns:p14="http://schemas.microsoft.com/office/powerpoint/2010/main" val="418128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3FEF-3A1C-F54A-9A08-9189CFB9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Repeticiones (loops)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D0FB-6FFB-3E45-8B70-4B58BA34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Cuando una instrucción es útil en más de una ejecución, hay dos formas de escribirlo</a:t>
            </a:r>
          </a:p>
        </p:txBody>
      </p:sp>
    </p:spTree>
    <p:extLst>
      <p:ext uri="{BB962C8B-B14F-4D97-AF65-F5344CB8AC3E}">
        <p14:creationId xmlns:p14="http://schemas.microsoft.com/office/powerpoint/2010/main" val="1055815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3FEF-3A1C-F54A-9A08-9189CFB9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Repeticiones (loops)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D0FB-6FFB-3E45-8B70-4B58BA34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Cuando una instrucción es útil en más de una ejecución, hay dos formas de escribirlo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B164E-F481-C346-B68E-175AE893A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2" y="1403306"/>
            <a:ext cx="7886700" cy="40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3FEF-3A1C-F54A-9A08-9189CFB9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Repeticiones (loops)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BD0FB-6FFB-3E45-8B70-4B58BA34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Cuando una instrucción es útil en más de una ejecución, hay dos formas de escribirlo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B003A9-1122-DF4E-B250-D966C9728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8920"/>
            <a:ext cx="9144000" cy="25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1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2D7C-6422-9544-B1DA-540163DB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Condicionales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2E95-624F-2947-9298-6191CE0E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 veces vamos a necesitar evaluar las condiciones para poder tomar una decisión sobre qué hacer. En ese caso usamos condicionales.</a:t>
            </a:r>
          </a:p>
        </p:txBody>
      </p:sp>
    </p:spTree>
    <p:extLst>
      <p:ext uri="{BB962C8B-B14F-4D97-AF65-F5344CB8AC3E}">
        <p14:creationId xmlns:p14="http://schemas.microsoft.com/office/powerpoint/2010/main" val="3747861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2D7C-6422-9544-B1DA-540163DB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Condicionales: tipo</a:t>
            </a:r>
            <a:r>
              <a:rPr lang="en-CO" b="1" dirty="0"/>
              <a:t> if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2E95-624F-2947-9298-6191CE0E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 veces vamos a necesitar evaluar las condiciones para poder tomar una decisión sobre qué hacer. En ese caso usamos condicionales.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3D722-7F8F-2B42-A4AF-9C3C41CE0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4724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9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2D7C-6422-9544-B1DA-540163DB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Condicionales: tipo </a:t>
            </a:r>
            <a:r>
              <a:rPr lang="en-CO" b="1" dirty="0"/>
              <a:t>if-else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2E95-624F-2947-9298-6191CE0E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A veces vamos a necesitar evaluar las condiciones para poder tomar una decisión sobre qué hacer. En ese caso usamos condicionales.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FDC0B-9E22-A547-9CB7-F8D8B394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3308965"/>
            <a:ext cx="4965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E30A-C014-224C-AD87-829E4DD5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Ejercicio 3</a:t>
            </a:r>
          </a:p>
        </p:txBody>
      </p:sp>
      <p:pic>
        <p:nvPicPr>
          <p:cNvPr id="4" name="Picture 4" descr="Scratch Team - YouTube">
            <a:extLst>
              <a:ext uri="{FF2B5EF4-FFF2-40B4-BE49-F238E27FC236}">
                <a16:creationId xmlns:a16="http://schemas.microsoft.com/office/drawing/2014/main" id="{34A1DCEB-25B5-4243-8A0B-8BC44FA2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893" y="1825625"/>
            <a:ext cx="3252213" cy="32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01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7E2D-646D-3A4B-BD9C-B799E17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Funciones / métodos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E4A3-A5D0-4742-8EB5-61F442FD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A veces va a ser util tomar variables y usarlas para algo.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A veces, podemos devolverle al que nos preguntó el resultado de lo que hice con esos valores</a:t>
            </a:r>
          </a:p>
        </p:txBody>
      </p:sp>
    </p:spTree>
    <p:extLst>
      <p:ext uri="{BB962C8B-B14F-4D97-AF65-F5344CB8AC3E}">
        <p14:creationId xmlns:p14="http://schemas.microsoft.com/office/powerpoint/2010/main" val="18055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7E2D-646D-3A4B-BD9C-B799E17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Funciones / métodos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E4A3-A5D0-4742-8EB5-61F442FD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A veces va a ser util tomar variables y usarlas para algo.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A veces, podemos devolverle al que nos preguntó el resultado de lo que hice con esos valores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ADD9F-EF03-1E42-8B1E-5F8755E6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105274"/>
            <a:ext cx="3987800" cy="238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A3F64-5F23-D24F-8B48-606A37580175}"/>
              </a:ext>
            </a:extLst>
          </p:cNvPr>
          <p:cNvSpPr txBox="1"/>
          <p:nvPr/>
        </p:nvSpPr>
        <p:spPr>
          <a:xfrm>
            <a:off x="5235677" y="5088194"/>
            <a:ext cx="219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Primero las definimos</a:t>
            </a:r>
          </a:p>
        </p:txBody>
      </p:sp>
    </p:spTree>
    <p:extLst>
      <p:ext uri="{BB962C8B-B14F-4D97-AF65-F5344CB8AC3E}">
        <p14:creationId xmlns:p14="http://schemas.microsoft.com/office/powerpoint/2010/main" val="131275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7E2D-646D-3A4B-BD9C-B799E175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Funciones / métodos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7E4A3-A5D0-4742-8EB5-61F442FD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A veces va a ser util tomar variables y usarlas para algo.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A veces, podemos devolverle al que nos preguntó el resultado de lo que hice con esos valores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4C8B3-204D-F34D-B370-E434DC5A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03" y="4419599"/>
            <a:ext cx="2438400" cy="189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37D6D4-BDFA-D541-BEDC-0741EC1E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756" y="4092574"/>
            <a:ext cx="2082800" cy="240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9AA078-C55B-FC4D-AE8C-418F3C90D2F2}"/>
              </a:ext>
            </a:extLst>
          </p:cNvPr>
          <p:cNvSpPr txBox="1"/>
          <p:nvPr/>
        </p:nvSpPr>
        <p:spPr>
          <a:xfrm>
            <a:off x="6616407" y="5365749"/>
            <a:ext cx="181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b="1" dirty="0"/>
              <a:t>Luego las usamos</a:t>
            </a:r>
          </a:p>
        </p:txBody>
      </p:sp>
    </p:spTree>
    <p:extLst>
      <p:ext uri="{BB962C8B-B14F-4D97-AF65-F5344CB8AC3E}">
        <p14:creationId xmlns:p14="http://schemas.microsoft.com/office/powerpoint/2010/main" val="131782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8C4E-B36B-2443-89AD-8E02668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Interfaz Gráfica: </a:t>
            </a:r>
            <a:r>
              <a:rPr lang="en-CO" sz="2800" dirty="0"/>
              <a:t>la(s) ventana(s) que permiten observar información del computador.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4385-93C7-7743-A69D-D388BBC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6FCE2-87BE-424C-A4B7-CEE6852C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6" y="1825624"/>
            <a:ext cx="461174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48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CC57-C8FE-FA45-A54C-19DB97BF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Scope local vs global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FCD5-02AE-2B4B-8450-F6B4D9359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78665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CO" dirty="0"/>
              <a:t> Note que el valor1 o el valor2 no se pueden usar por fuera de la función. Porque no están definidos.</a:t>
            </a:r>
          </a:p>
          <a:p>
            <a:pPr>
              <a:lnSpc>
                <a:spcPct val="170000"/>
              </a:lnSpc>
            </a:pPr>
            <a:r>
              <a:rPr lang="en-CO" dirty="0"/>
              <a:t>Igual ocurría cuando definíamos una variable para este objeto vs para todos los objetos.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524EF-3EC1-7F4F-AC40-91EFD87A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701" y="2235200"/>
            <a:ext cx="3987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3D787-9ACB-3444-BA51-6A9DA08B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Grupos de información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F1513-6919-F942-99CE-CA2BF79B0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Listas, diccionarios, arreglos, matrices</a:t>
            </a:r>
          </a:p>
        </p:txBody>
      </p:sp>
    </p:spTree>
    <p:extLst>
      <p:ext uri="{BB962C8B-B14F-4D97-AF65-F5344CB8AC3E}">
        <p14:creationId xmlns:p14="http://schemas.microsoft.com/office/powerpoint/2010/main" val="120924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C450-39F5-5A47-9445-A1DC4FF6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Cuando tenemos muchas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6F85-1E6C-7C4F-A7C8-35A144FA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O" dirty="0"/>
              <a:t>Si yo tengo algo del estilo:</a:t>
            </a:r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CO" dirty="0"/>
              <a:t>ariable 1</a:t>
            </a:r>
          </a:p>
          <a:p>
            <a:pPr marL="0" indent="0">
              <a:buNone/>
            </a:pPr>
            <a:r>
              <a:rPr lang="en-CO" dirty="0"/>
              <a:t>Variable 2</a:t>
            </a:r>
          </a:p>
          <a:p>
            <a:pPr marL="0" indent="0">
              <a:buNone/>
            </a:pPr>
            <a:r>
              <a:rPr lang="en-CO" dirty="0"/>
              <a:t>Variable 3</a:t>
            </a:r>
          </a:p>
          <a:p>
            <a:pPr marL="0" indent="0">
              <a:buNone/>
            </a:pPr>
            <a:r>
              <a:rPr lang="en-CO" dirty="0"/>
              <a:t>Variable 4</a:t>
            </a:r>
          </a:p>
          <a:p>
            <a:pPr marL="0" indent="0">
              <a:buNone/>
            </a:pPr>
            <a:r>
              <a:rPr lang="en-CO" dirty="0"/>
              <a:t>Variable 5</a:t>
            </a:r>
          </a:p>
          <a:p>
            <a:pPr marL="0" indent="0">
              <a:buNone/>
            </a:pPr>
            <a:r>
              <a:rPr lang="en-CO" dirty="0"/>
              <a:t>Variable 6</a:t>
            </a:r>
          </a:p>
          <a:p>
            <a:pPr marL="0" indent="0">
              <a:buNone/>
            </a:pPr>
            <a:r>
              <a:rPr lang="en-CO" dirty="0"/>
              <a:t>Variable 7</a:t>
            </a:r>
          </a:p>
          <a:p>
            <a:pPr marL="0" indent="0">
              <a:buNone/>
            </a:pPr>
            <a:endParaRPr lang="en-C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28EAC1-6533-0247-BFA7-3F1B4E0EA30A}"/>
              </a:ext>
            </a:extLst>
          </p:cNvPr>
          <p:cNvSpPr txBox="1"/>
          <p:nvPr/>
        </p:nvSpPr>
        <p:spPr>
          <a:xfrm>
            <a:off x="3495368" y="3429000"/>
            <a:ext cx="470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Qué cansón manejar 7 variables que tienen la misma naturaleza</a:t>
            </a:r>
          </a:p>
        </p:txBody>
      </p:sp>
    </p:spTree>
    <p:extLst>
      <p:ext uri="{BB962C8B-B14F-4D97-AF65-F5344CB8AC3E}">
        <p14:creationId xmlns:p14="http://schemas.microsoft.com/office/powerpoint/2010/main" val="20090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B5B4-2B84-8445-A83A-89BDF23B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Listas o arreglos: filas de valores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E9D10-03C0-B242-942C-0514EBE63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Podemos crear listas del estilo: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US" dirty="0"/>
              <a:t>V</a:t>
            </a:r>
            <a:r>
              <a:rPr lang="en-CO" dirty="0"/>
              <a:t>ariables = [variable1, variable2, variable 3, …]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¿Cuál es la ventaja?</a:t>
            </a:r>
          </a:p>
          <a:p>
            <a:pPr marL="0" indent="0">
              <a:buNone/>
            </a:pPr>
            <a:r>
              <a:rPr lang="en-CO" dirty="0"/>
              <a:t>Páseme por favor de la lista de variables, </a:t>
            </a:r>
            <a:r>
              <a:rPr lang="en-CO" b="1" dirty="0"/>
              <a:t>la que está en la posición 3</a:t>
            </a:r>
          </a:p>
          <a:p>
            <a:pPr marL="0" indent="0">
              <a:buNone/>
            </a:pPr>
            <a:endParaRPr lang="en-C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6EB84A-990E-B04F-9260-D8D57A50E384}"/>
              </a:ext>
            </a:extLst>
          </p:cNvPr>
          <p:cNvSpPr/>
          <p:nvPr/>
        </p:nvSpPr>
        <p:spPr>
          <a:xfrm>
            <a:off x="1445342" y="1485312"/>
            <a:ext cx="6253316" cy="545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¡Ojo! Algunos lenguajes comienzan en 1, y otros en 0 a contar</a:t>
            </a:r>
          </a:p>
        </p:txBody>
      </p:sp>
    </p:spTree>
    <p:extLst>
      <p:ext uri="{BB962C8B-B14F-4D97-AF65-F5344CB8AC3E}">
        <p14:creationId xmlns:p14="http://schemas.microsoft.com/office/powerpoint/2010/main" val="238319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1F8E-B135-164F-A91E-1B276DF7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O" dirty="0"/>
              <a:t>En una lista que cuenta desde cero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EDA13-9C7F-014A-9A49-748019F57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O" sz="4800" dirty="0"/>
              <a:t> [1, 4, 5, 2, 6, 7]</a:t>
            </a:r>
          </a:p>
          <a:p>
            <a:pPr marL="0" indent="0" algn="ctr">
              <a:buNone/>
            </a:pPr>
            <a:endParaRPr lang="en-CO" sz="4800" dirty="0"/>
          </a:p>
          <a:p>
            <a:pPr marL="0" indent="0" algn="ctr">
              <a:buNone/>
            </a:pPr>
            <a:r>
              <a:rPr lang="en-CO" sz="3600" dirty="0"/>
              <a:t>¿Cuál es la longitud de la lista?</a:t>
            </a:r>
          </a:p>
          <a:p>
            <a:pPr marL="0" indent="0" algn="ctr">
              <a:buNone/>
            </a:pPr>
            <a:r>
              <a:rPr lang="en-CO" sz="3600" dirty="0"/>
              <a:t>¿En qué posición está el último elemento? (el número 7)</a:t>
            </a:r>
          </a:p>
        </p:txBody>
      </p:sp>
    </p:spTree>
    <p:extLst>
      <p:ext uri="{BB962C8B-B14F-4D97-AF65-F5344CB8AC3E}">
        <p14:creationId xmlns:p14="http://schemas.microsoft.com/office/powerpoint/2010/main" val="416674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71EF-F237-C240-A326-BC1086ED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También hay estructuras como diccionarios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E3996-6D9D-974F-AF6F-C0CF94048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Juan = {dirección: “carrera 5”,</a:t>
            </a:r>
          </a:p>
          <a:p>
            <a:pPr marL="0" indent="0">
              <a:buNone/>
            </a:pPr>
            <a:r>
              <a:rPr lang="en-US" dirty="0"/>
              <a:t>	e</a:t>
            </a:r>
            <a:r>
              <a:rPr lang="en-CO" dirty="0"/>
              <a:t>dad: 32,</a:t>
            </a:r>
          </a:p>
          <a:p>
            <a:pPr marL="0" indent="0">
              <a:buNone/>
            </a:pPr>
            <a:r>
              <a:rPr lang="en-US" dirty="0"/>
              <a:t>	h</a:t>
            </a:r>
            <a:r>
              <a:rPr lang="en-CO" dirty="0"/>
              <a:t>ermanos: </a:t>
            </a:r>
            <a:r>
              <a:rPr lang="en-CO" b="1" dirty="0"/>
              <a:t>False</a:t>
            </a:r>
          </a:p>
          <a:p>
            <a:pPr marL="0" indent="0">
              <a:buNone/>
            </a:pPr>
            <a:r>
              <a:rPr lang="en-CO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637140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2E54-C5EB-B446-BC26-ACA7B3A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5528-BC50-034F-9BBD-B81695E33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Funcionan por filas y columnas:</a:t>
            </a:r>
          </a:p>
          <a:p>
            <a:endParaRPr lang="en-CO" dirty="0"/>
          </a:p>
          <a:p>
            <a:endParaRPr lang="en-CO" dirty="0"/>
          </a:p>
          <a:p>
            <a:endParaRPr lang="en-CO" dirty="0"/>
          </a:p>
          <a:p>
            <a:endParaRPr lang="en-CO" dirty="0"/>
          </a:p>
          <a:p>
            <a:endParaRPr lang="en-CO" dirty="0"/>
          </a:p>
          <a:p>
            <a:pPr marL="0" indent="0">
              <a:buNone/>
            </a:pPr>
            <a:r>
              <a:rPr lang="en-CO" dirty="0"/>
              <a:t>¿El valor en la fila 1 y en la columa 2?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7079F2-E905-C848-A4E9-AB2B8C45BF9C}"/>
                  </a:ext>
                </a:extLst>
              </p:cNvPr>
              <p:cNvSpPr txBox="1"/>
              <p:nvPr/>
            </p:nvSpPr>
            <p:spPr>
              <a:xfrm>
                <a:off x="1980874" y="2872202"/>
                <a:ext cx="5182252" cy="1129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𝑉𝑎𝑙𝑜𝑟𝑒𝑠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4400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  <m:e>
                                <m:r>
                                  <a:rPr lang="es-ES" sz="44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4400" b="0" i="1" smtClean="0"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</m:e>
                              <m:e>
                                <m:r>
                                  <a:rPr lang="es-ES" sz="4400" b="0" i="1" smtClean="0"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O" sz="4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7079F2-E905-C848-A4E9-AB2B8C45B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874" y="2872202"/>
                <a:ext cx="5182252" cy="1129092"/>
              </a:xfrm>
              <a:prstGeom prst="rect">
                <a:avLst/>
              </a:prstGeom>
              <a:blipFill>
                <a:blip r:embed="rId2"/>
                <a:stretch>
                  <a:fillRect l="-2206" t="-2247" b="-1685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9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9326E-0D62-A543-BBD7-D87120BAA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Datos, cómo los representamos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4716-87E9-DB4A-93F8-97B655BB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CO" dirty="0"/>
              <a:t>Si bien uno podría coger una tabla y ponerla en una matriz, cada lenguaje carga las bases de datos a su manera:</a:t>
            </a:r>
          </a:p>
          <a:p>
            <a:pPr lvl="1">
              <a:lnSpc>
                <a:spcPct val="160000"/>
              </a:lnSpc>
            </a:pPr>
            <a:r>
              <a:rPr lang="en-CO" dirty="0"/>
              <a:t>En R se parece a un objeto donde cada columna es un atributo </a:t>
            </a:r>
            <a:r>
              <a:rPr lang="en-CO" b="1" dirty="0"/>
              <a:t>DataFrames</a:t>
            </a:r>
          </a:p>
          <a:p>
            <a:pPr lvl="1">
              <a:lnSpc>
                <a:spcPct val="160000"/>
              </a:lnSpc>
            </a:pPr>
            <a:r>
              <a:rPr lang="en-CO" dirty="0"/>
              <a:t>En Stata se indica la </a:t>
            </a:r>
            <a:r>
              <a:rPr lang="en-CO" b="1" dirty="0"/>
              <a:t>base de datos </a:t>
            </a:r>
            <a:r>
              <a:rPr lang="en-CO" dirty="0"/>
              <a:t>y se juega con las columnas/variables </a:t>
            </a:r>
          </a:p>
          <a:p>
            <a:pPr lvl="1">
              <a:lnSpc>
                <a:spcPct val="160000"/>
              </a:lnSpc>
            </a:pPr>
            <a:r>
              <a:rPr lang="en-CO" dirty="0"/>
              <a:t>En Python también tiene </a:t>
            </a:r>
            <a:r>
              <a:rPr lang="en-CO" b="1" dirty="0"/>
              <a:t>DataFrames</a:t>
            </a:r>
          </a:p>
        </p:txBody>
      </p:sp>
    </p:spTree>
    <p:extLst>
      <p:ext uri="{BB962C8B-B14F-4D97-AF65-F5344CB8AC3E}">
        <p14:creationId xmlns:p14="http://schemas.microsoft.com/office/powerpoint/2010/main" val="428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2C9F-0AC7-704D-A563-7D936E3B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Operaciones para seleccionar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59160-AB4D-914A-AC57-D72E6240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CO" dirty="0"/>
              <a:t>Todo lenguaje (al menos aquí) permite seleccionar una sección de los datos. Hablar sobre esto.</a:t>
            </a:r>
          </a:p>
          <a:p>
            <a:pPr>
              <a:lnSpc>
                <a:spcPct val="150000"/>
              </a:lnSpc>
            </a:pPr>
            <a:r>
              <a:rPr lang="en-CO" dirty="0"/>
              <a:t>En Stata jugamos con </a:t>
            </a:r>
            <a:r>
              <a:rPr lang="en-CO" b="1" dirty="0"/>
              <a:t>comandos</a:t>
            </a:r>
            <a:r>
              <a:rPr lang="en-CO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CO" b="1" dirty="0"/>
              <a:t>Hacer esto para aquellos datos que cumplen tal condición</a:t>
            </a:r>
          </a:p>
          <a:p>
            <a:pPr>
              <a:lnSpc>
                <a:spcPct val="150000"/>
              </a:lnSpc>
            </a:pPr>
            <a:r>
              <a:rPr lang="en-CO" dirty="0"/>
              <a:t>En python y R rebanamos primero la base:</a:t>
            </a:r>
          </a:p>
          <a:p>
            <a:pPr lvl="1">
              <a:lnSpc>
                <a:spcPct val="150000"/>
              </a:lnSpc>
            </a:pPr>
            <a:r>
              <a:rPr lang="en-CO" dirty="0"/>
              <a:t>Tome los datos </a:t>
            </a:r>
            <a:r>
              <a:rPr lang="en-CO" b="1" dirty="0"/>
              <a:t>entre tanto y tanto</a:t>
            </a:r>
          </a:p>
          <a:p>
            <a:pPr lvl="1">
              <a:lnSpc>
                <a:spcPct val="150000"/>
              </a:lnSpc>
            </a:pPr>
            <a:r>
              <a:rPr lang="en-CO" dirty="0"/>
              <a:t>Ejecute el cálculo con esos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dirty="0"/>
              <a:t>Eso se conoce como indexación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4330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001C-B000-0D4B-AB5B-E4375A158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Algunos algoritmos son más rápidos que otros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269AE-FCD0-6E47-98B7-C96B096E7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Hay muchas formas de lograr lo mismo</a:t>
            </a:r>
          </a:p>
          <a:p>
            <a:r>
              <a:rPr lang="en-CO" b="1" dirty="0"/>
              <a:t>Ordenamiento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https://www.youtube.com/watch?v=lyZQPjUT5B4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Vs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https://www.youtube.com/watch?v=ywWBy6J5gz8</a:t>
            </a:r>
            <a:endParaRPr lang="en-US" dirty="0"/>
          </a:p>
          <a:p>
            <a:pPr marL="0" indent="0">
              <a:buNone/>
            </a:pP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93697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8C4E-B36B-2443-89AD-8E02668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Interfaz Gráfica: </a:t>
            </a:r>
            <a:r>
              <a:rPr lang="en-CO" sz="2800" dirty="0"/>
              <a:t>la(s) ventana(s) que permiten observar información del computador.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4385-93C7-7743-A69D-D388BBC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75FF1-2D71-8844-A497-6E286017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5146"/>
            <a:ext cx="9144000" cy="53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37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8C4E-B36B-2443-89AD-8E02668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Interfaz Gráfica: </a:t>
            </a:r>
            <a:r>
              <a:rPr lang="en-CO" sz="2800" dirty="0"/>
              <a:t>la(s) ventana(s) que permiten observar información del computador.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4385-93C7-7743-A69D-D388BBC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C3175-52AB-4C4F-AD12-5D6F6B65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17" y="1825625"/>
            <a:ext cx="4613366" cy="50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85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8C4E-B36B-2443-89AD-8E02668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Interfaz Gráfica: </a:t>
            </a:r>
            <a:r>
              <a:rPr lang="en-CO" sz="2800" dirty="0"/>
              <a:t>la(s) ventana(s) que permiten observar información del computador.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4385-93C7-7743-A69D-D388BBC2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195FF-CD1D-8C41-B9F7-C3869E605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780"/>
            <a:ext cx="9144000" cy="47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2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D8C4E-B36B-2443-89AD-8E026681D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Interfaz Gráfica: </a:t>
            </a:r>
            <a:r>
              <a:rPr lang="en-CO" sz="2800" dirty="0"/>
              <a:t>la(s) ventana(s) que permiten observar información del computador.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4120B5-9253-4240-895E-61319393A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8"/>
            <a:ext cx="9178369" cy="5005079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15BB4C4-3B3B-3F4F-816D-599CFDBBC3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9939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11C6-F174-7247-B837-CB914F50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Primero: cómo es programar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62DEF-C464-3D40-9AD3-F4D3D642CF2F}"/>
              </a:ext>
            </a:extLst>
          </p:cNvPr>
          <p:cNvSpPr/>
          <p:nvPr/>
        </p:nvSpPr>
        <p:spPr>
          <a:xfrm>
            <a:off x="628650" y="2545693"/>
            <a:ext cx="2020529" cy="1386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¿Qué quiero que el computador haga?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EE591-88B1-3742-A0EC-6CB9A3DA6658}"/>
              </a:ext>
            </a:extLst>
          </p:cNvPr>
          <p:cNvSpPr/>
          <p:nvPr/>
        </p:nvSpPr>
        <p:spPr>
          <a:xfrm>
            <a:off x="2809567" y="2545693"/>
            <a:ext cx="2020529" cy="1002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¿Cómo quiero que lo haga?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42CBAD-1DD9-C043-9524-DAE6145C42DB}"/>
              </a:ext>
            </a:extLst>
          </p:cNvPr>
          <p:cNvSpPr/>
          <p:nvPr/>
        </p:nvSpPr>
        <p:spPr>
          <a:xfrm>
            <a:off x="2809567" y="3713015"/>
            <a:ext cx="2020529" cy="440251"/>
          </a:xfrm>
          <a:prstGeom prst="rect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Dibujar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1B9159-D7FC-CF4A-B101-92C68A63CE82}"/>
              </a:ext>
            </a:extLst>
          </p:cNvPr>
          <p:cNvSpPr/>
          <p:nvPr/>
        </p:nvSpPr>
        <p:spPr>
          <a:xfrm>
            <a:off x="2809566" y="4288202"/>
            <a:ext cx="2020529" cy="440251"/>
          </a:xfrm>
          <a:prstGeom prst="rect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Pseudocódigo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DBAE02-F951-2E44-8FAE-F8340E97DCED}"/>
              </a:ext>
            </a:extLst>
          </p:cNvPr>
          <p:cNvSpPr/>
          <p:nvPr/>
        </p:nvSpPr>
        <p:spPr>
          <a:xfrm>
            <a:off x="2809566" y="4863389"/>
            <a:ext cx="2020529" cy="440251"/>
          </a:xfrm>
          <a:prstGeom prst="rect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Hablar en voz alta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DAE8A5-2A9C-3243-B72E-C6666DF477CB}"/>
              </a:ext>
            </a:extLst>
          </p:cNvPr>
          <p:cNvSpPr/>
          <p:nvPr/>
        </p:nvSpPr>
        <p:spPr>
          <a:xfrm>
            <a:off x="628650" y="1560161"/>
            <a:ext cx="2020529" cy="85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(Re)formular la tarea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EC91B1-08D1-BD4F-BC19-84B302C8FBE4}"/>
              </a:ext>
            </a:extLst>
          </p:cNvPr>
          <p:cNvSpPr/>
          <p:nvPr/>
        </p:nvSpPr>
        <p:spPr>
          <a:xfrm>
            <a:off x="4990484" y="2545692"/>
            <a:ext cx="2020529" cy="1002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Código de los primeros pasos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07B8F3-C48F-1044-A8EE-E32151ED917D}"/>
              </a:ext>
            </a:extLst>
          </p:cNvPr>
          <p:cNvSpPr/>
          <p:nvPr/>
        </p:nvSpPr>
        <p:spPr>
          <a:xfrm>
            <a:off x="4990484" y="3713015"/>
            <a:ext cx="2020529" cy="440251"/>
          </a:xfrm>
          <a:prstGeom prst="rect">
            <a:avLst/>
          </a:prstGeom>
          <a:solidFill>
            <a:srgbClr val="C00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678DE6-2CF6-614A-BB9B-5ACC1C9EB3CE}"/>
              </a:ext>
            </a:extLst>
          </p:cNvPr>
          <p:cNvSpPr/>
          <p:nvPr/>
        </p:nvSpPr>
        <p:spPr>
          <a:xfrm>
            <a:off x="4990484" y="4285592"/>
            <a:ext cx="2020529" cy="577797"/>
          </a:xfrm>
          <a:prstGeom prst="rect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A pero esos son fáciles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28F59-31DF-5E46-B69D-F2A3C2F680B7}"/>
              </a:ext>
            </a:extLst>
          </p:cNvPr>
          <p:cNvSpPr/>
          <p:nvPr/>
        </p:nvSpPr>
        <p:spPr>
          <a:xfrm>
            <a:off x="4990483" y="6278415"/>
            <a:ext cx="2020529" cy="448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Siguiente paso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7C0D2DCE-A565-C043-8B08-2FCE984AFE72}"/>
              </a:ext>
            </a:extLst>
          </p:cNvPr>
          <p:cNvCxnSpPr>
            <a:stCxn id="14" idx="3"/>
            <a:endCxn id="10" idx="3"/>
          </p:cNvCxnSpPr>
          <p:nvPr/>
        </p:nvCxnSpPr>
        <p:spPr>
          <a:xfrm flipV="1">
            <a:off x="7011012" y="3047137"/>
            <a:ext cx="1" cy="3455461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C6A4A13-73F5-F547-A81C-FCBCA54E21A4}"/>
              </a:ext>
            </a:extLst>
          </p:cNvPr>
          <p:cNvSpPr/>
          <p:nvPr/>
        </p:nvSpPr>
        <p:spPr>
          <a:xfrm>
            <a:off x="7320728" y="3272766"/>
            <a:ext cx="156046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De vez en cuando replanteamos la estrategia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5FD498-48BC-F24A-8C1D-242C33AB0FA0}"/>
              </a:ext>
            </a:extLst>
          </p:cNvPr>
          <p:cNvSpPr/>
          <p:nvPr/>
        </p:nvSpPr>
        <p:spPr>
          <a:xfrm>
            <a:off x="4990483" y="4995715"/>
            <a:ext cx="2020529" cy="440251"/>
          </a:xfrm>
          <a:prstGeom prst="rect">
            <a:avLst/>
          </a:prstGeom>
          <a:solidFill>
            <a:srgbClr val="C00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bg1"/>
                </a:solidFill>
              </a:rPr>
              <a:t>Error: de lenguaje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A98C9C-1DD4-4643-AEC6-8D21D07A42AA}"/>
              </a:ext>
            </a:extLst>
          </p:cNvPr>
          <p:cNvSpPr/>
          <p:nvPr/>
        </p:nvSpPr>
        <p:spPr>
          <a:xfrm>
            <a:off x="4977784" y="5568292"/>
            <a:ext cx="2020529" cy="577797"/>
          </a:xfrm>
          <a:prstGeom prst="rect">
            <a:avLst/>
          </a:prstGeom>
          <a:solidFill>
            <a:srgbClr val="FFC0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¡Google!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</a:t>
            </a:r>
            <a:r>
              <a:rPr lang="en-CO" dirty="0">
                <a:solidFill>
                  <a:schemeClr val="accent2">
                    <a:lumMod val="50000"/>
                  </a:schemeClr>
                </a:solidFill>
              </a:rPr>
              <a:t>oros, blogs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20279-4459-FF4B-8EA8-1D00125A327B}"/>
              </a:ext>
            </a:extLst>
          </p:cNvPr>
          <p:cNvSpPr/>
          <p:nvPr/>
        </p:nvSpPr>
        <p:spPr>
          <a:xfrm>
            <a:off x="5467343" y="1402893"/>
            <a:ext cx="2496783" cy="788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O" dirty="0"/>
              <a:t>Nunca echar un mega código antes de probarlo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AA227AF-078B-C949-B7E2-0D9988D5DE44}"/>
              </a:ext>
            </a:extLst>
          </p:cNvPr>
          <p:cNvCxnSpPr>
            <a:stCxn id="17" idx="0"/>
            <a:endCxn id="5" idx="0"/>
          </p:cNvCxnSpPr>
          <p:nvPr/>
        </p:nvCxnSpPr>
        <p:spPr>
          <a:xfrm rot="16200000" flipV="1">
            <a:off x="5596861" y="768665"/>
            <a:ext cx="727073" cy="4281129"/>
          </a:xfrm>
          <a:prstGeom prst="bentConnector3">
            <a:avLst>
              <a:gd name="adj1" fmla="val 1314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D2EC-FCE2-1240-AD9A-B191AA8A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O" dirty="0"/>
              <a:t>Cómo se le dan instrucciones al computador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6E76D-CEAD-9049-8A53-11389CB8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O" dirty="0"/>
              <a:t>Instrucciones se ejecutan </a:t>
            </a:r>
            <a:r>
              <a:rPr lang="en-CO" b="1" dirty="0"/>
              <a:t>en un orden</a:t>
            </a:r>
          </a:p>
          <a:p>
            <a:r>
              <a:rPr lang="en-CO" dirty="0"/>
              <a:t>Se puede </a:t>
            </a:r>
            <a:r>
              <a:rPr lang="en-CO" b="1" dirty="0"/>
              <a:t>consultar y almacenar </a:t>
            </a:r>
            <a:r>
              <a:rPr lang="en-CO" dirty="0"/>
              <a:t>información</a:t>
            </a:r>
          </a:p>
          <a:p>
            <a:r>
              <a:rPr lang="en-CO" dirty="0"/>
              <a:t>Se pueden construir </a:t>
            </a:r>
            <a:r>
              <a:rPr lang="en-CO" b="1" dirty="0"/>
              <a:t>múltiples caminos</a:t>
            </a:r>
          </a:p>
          <a:p>
            <a:r>
              <a:rPr lang="en-CO" dirty="0"/>
              <a:t>Se pueden repetir las </a:t>
            </a:r>
            <a:r>
              <a:rPr lang="en-CO" b="1" dirty="0"/>
              <a:t>mismas instrucciones </a:t>
            </a:r>
            <a:r>
              <a:rPr lang="en-CO" dirty="0"/>
              <a:t>cuando sean útiles</a:t>
            </a:r>
          </a:p>
          <a:p>
            <a:pPr marL="0" indent="0">
              <a:buNone/>
            </a:pPr>
            <a:endParaRPr lang="en-CO" dirty="0"/>
          </a:p>
          <a:p>
            <a:pPr marL="0" indent="0">
              <a:buNone/>
            </a:pPr>
            <a:r>
              <a:rPr lang="en-CO" dirty="0"/>
              <a:t>La vez pasada vimos que un </a:t>
            </a:r>
            <a:r>
              <a:rPr lang="en-CO" b="1" dirty="0"/>
              <a:t>algoritmo:</a:t>
            </a:r>
            <a:r>
              <a:rPr lang="en-CO" dirty="0"/>
              <a:t> una secuencia de instrucciones paso a paso para ejecutar una tarea.</a:t>
            </a:r>
          </a:p>
          <a:p>
            <a:pPr marL="0" indent="0">
              <a:buNone/>
            </a:pPr>
            <a:endParaRPr lang="en-CO" b="1" dirty="0"/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409014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ndes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des" id="{260C6D09-1453-4FA6-85B3-9205CBF50CA7}" vid="{01AD02A1-CDED-439D-9DAD-03982A8F6F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Andes</Template>
  <TotalTime>1659</TotalTime>
  <Words>1313</Words>
  <Application>Microsoft Macintosh PowerPoint</Application>
  <PresentationFormat>On-screen Show (4:3)</PresentationFormat>
  <Paragraphs>198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 Light</vt:lpstr>
      <vt:lpstr>Cambria Math</vt:lpstr>
      <vt:lpstr>Andes</vt:lpstr>
      <vt:lpstr>Clase 3: Algoritmia, lógica, pseudocódigo</vt:lpstr>
      <vt:lpstr>Qué cosas se le pueden ordenar a un computador</vt:lpstr>
      <vt:lpstr>Interfaz Gráfica: la(s) ventana(s) que permiten observar información del computador.</vt:lpstr>
      <vt:lpstr>Interfaz Gráfica: la(s) ventana(s) que permiten observar información del computador.</vt:lpstr>
      <vt:lpstr>Interfaz Gráfica: la(s) ventana(s) que permiten observar información del computador.</vt:lpstr>
      <vt:lpstr>Interfaz Gráfica: la(s) ventana(s) que permiten observar información del computador.</vt:lpstr>
      <vt:lpstr>Interfaz Gráfica: la(s) ventana(s) que permiten observar información del computador.</vt:lpstr>
      <vt:lpstr>Primero: cómo es programar</vt:lpstr>
      <vt:lpstr>Cómo se le dan instrucciones al computador</vt:lpstr>
      <vt:lpstr>Vamos a ver de primera mano qué es un algoritmo</vt:lpstr>
      <vt:lpstr>Algoritmos</vt:lpstr>
      <vt:lpstr>Vamos a registrarnos en Scratch</vt:lpstr>
      <vt:lpstr>Cómo piensa un computador</vt:lpstr>
      <vt:lpstr>Para calcular hay que recordar</vt:lpstr>
      <vt:lpstr>No todo dato es del mismo tipo</vt:lpstr>
      <vt:lpstr>Los tipos de dato más comunes</vt:lpstr>
      <vt:lpstr>¿Cuál es el resultado de?</vt:lpstr>
      <vt:lpstr>Ejercicio con variables Scratch</vt:lpstr>
      <vt:lpstr>Ejercicio con variables Scratch</vt:lpstr>
      <vt:lpstr>Repeticiones (loops)</vt:lpstr>
      <vt:lpstr>Repeticiones (loops)</vt:lpstr>
      <vt:lpstr>Repeticiones (loops)</vt:lpstr>
      <vt:lpstr>Condicionales</vt:lpstr>
      <vt:lpstr>Condicionales: tipo if</vt:lpstr>
      <vt:lpstr>Condicionales: tipo if-else</vt:lpstr>
      <vt:lpstr>Ejercicio 3</vt:lpstr>
      <vt:lpstr>Funciones / métodos</vt:lpstr>
      <vt:lpstr>Funciones / métodos</vt:lpstr>
      <vt:lpstr>Funciones / métodos</vt:lpstr>
      <vt:lpstr>Scope local vs global</vt:lpstr>
      <vt:lpstr>Grupos de información</vt:lpstr>
      <vt:lpstr>Cuando tenemos muchas variables</vt:lpstr>
      <vt:lpstr>Listas o arreglos: filas de valores</vt:lpstr>
      <vt:lpstr>En una lista que cuenta desde cero</vt:lpstr>
      <vt:lpstr>También hay estructuras como diccionarios</vt:lpstr>
      <vt:lpstr>Matrices</vt:lpstr>
      <vt:lpstr>Datos, cómo los representamos</vt:lpstr>
      <vt:lpstr>Operaciones para seleccionar datos</vt:lpstr>
      <vt:lpstr>Algunos algoritmos son más rápidos que otros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Clase 1: Entendiendo los lenguajes de programación</dc:title>
  <dc:creator>Miguel Andres Garzon Ramirez</dc:creator>
  <cp:lastModifiedBy>Alfredo Eleazar Orozco Quesada</cp:lastModifiedBy>
  <cp:revision>37</cp:revision>
  <dcterms:created xsi:type="dcterms:W3CDTF">2020-12-29T23:00:27Z</dcterms:created>
  <dcterms:modified xsi:type="dcterms:W3CDTF">2021-04-28T13:33:02Z</dcterms:modified>
</cp:coreProperties>
</file>